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83" r:id="rId20"/>
    <p:sldId id="284" r:id="rId21"/>
    <p:sldId id="285" r:id="rId22"/>
    <p:sldId id="279" r:id="rId23"/>
    <p:sldId id="282" r:id="rId24"/>
    <p:sldId id="286" r:id="rId25"/>
    <p:sldId id="287" r:id="rId26"/>
    <p:sldId id="318" r:id="rId27"/>
    <p:sldId id="336" r:id="rId28"/>
    <p:sldId id="319" r:id="rId29"/>
    <p:sldId id="337" r:id="rId30"/>
    <p:sldId id="338" r:id="rId31"/>
    <p:sldId id="320" r:id="rId32"/>
    <p:sldId id="321" r:id="rId33"/>
    <p:sldId id="291" r:id="rId34"/>
    <p:sldId id="322" r:id="rId35"/>
    <p:sldId id="293" r:id="rId36"/>
    <p:sldId id="323" r:id="rId37"/>
    <p:sldId id="324" r:id="rId38"/>
    <p:sldId id="325" r:id="rId39"/>
    <p:sldId id="326" r:id="rId40"/>
    <p:sldId id="296" r:id="rId41"/>
    <p:sldId id="327" r:id="rId42"/>
    <p:sldId id="328" r:id="rId43"/>
    <p:sldId id="329" r:id="rId44"/>
    <p:sldId id="330" r:id="rId45"/>
    <p:sldId id="331" r:id="rId46"/>
    <p:sldId id="332" r:id="rId47"/>
    <p:sldId id="339" r:id="rId48"/>
    <p:sldId id="333" r:id="rId49"/>
    <p:sldId id="334" r:id="rId50"/>
    <p:sldId id="335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C3751-BA01-4AEA-A310-7673F11D387C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9FA02-CBE3-4FA3-80BE-1E3AA8CC15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8C5A5-B107-4C0F-BC54-96CD3C70BDC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777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8C5A5-B107-4C0F-BC54-96CD3C70BDC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E93F11D-0F4E-4431-8143-F3628E764D96}" type="datetimeFigureOut">
              <a:rPr lang="en-US" smtClean="0"/>
              <a:pPr/>
              <a:t>2/20/2013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C55732E-6938-468B-9662-46D33E75A4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Nao%20Robot.mp4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Nao%20Robot.mp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The%20ExoHand%20from%20Festo%20--%20an%20active%20manual%20orthosis%20with%20sensitive%20fingers.av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Cheap%20Tactile%20Sensor%20made%20of%20Capacitor%20Microphone.av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C-SR04%20Ultrasonic%20sensor%20-%20object%20avoiding%20Arduino%20robot.%20-%20ClusterBot.avi" TargetMode="External"/><Relationship Id="rId2" Type="http://schemas.openxmlformats.org/officeDocument/2006/relationships/hyperlink" Target="Humanoid%20Robot%20Control.avi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667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                        DAY2</a:t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158E-1757-4DEF-8FA0-C6BC67EAD323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87EA-0E00-48AB-B15F-5D254B9FB9B2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950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7772400" cy="11430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nard MT Condensed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nard MT Condensed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nard MT Condensed" pitchFamily="18" charset="0"/>
              </a:rPr>
            </a:br>
            <a:r>
              <a:rPr lang="en-US" sz="3400" b="1" u="sng" dirty="0" smtClean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skerville Old Face" pitchFamily="18" charset="0"/>
              </a:rPr>
              <a:t>RECTIFIER:</a:t>
            </a:r>
            <a:endParaRPr lang="en-US" sz="3400" b="1" u="sng" dirty="0">
              <a:solidFill>
                <a:srgbClr val="33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sz="2600" b="1" dirty="0">
                <a:solidFill>
                  <a:srgbClr val="333300"/>
                </a:solidFill>
                <a:latin typeface="Baskerville Old Face" pitchFamily="18" charset="0"/>
                <a:cs typeface="Times New Roman" pitchFamily="18" charset="0"/>
              </a:rPr>
              <a:t>The primary application of rectifiers is to derive usable DC power from an AC supply. Virtually all electronics except simple motor circuits such as fans require a DC supply but mains power is AC so rectifiers find uses inside the power supplies of virtually all electronic equipment.</a:t>
            </a:r>
            <a:r>
              <a:rPr lang="en-US" sz="2600" b="1" dirty="0">
                <a:solidFill>
                  <a:srgbClr val="66FF33"/>
                </a:solidFill>
                <a:latin typeface="Baskerville Old Face" pitchFamily="18" charset="0"/>
              </a:rPr>
              <a:t> </a:t>
            </a:r>
          </a:p>
        </p:txBody>
      </p:sp>
      <p:sp>
        <p:nvSpPr>
          <p:cNvPr id="9" name="Smiley Face 8">
            <a:hlinkClick r:id="rId2" action="ppaction://hlinkfile"/>
          </p:cNvPr>
          <p:cNvSpPr/>
          <p:nvPr/>
        </p:nvSpPr>
        <p:spPr>
          <a:xfrm>
            <a:off x="6705600" y="472440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0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50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50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2000"/>
                                        <p:tgtEl>
                                          <p:spTgt spid="95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4" grpId="0"/>
      <p:bldP spid="95027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33EC-AB85-4425-878E-685329858B0B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2952750" cy="760413"/>
          </a:xfrm>
        </p:spPr>
        <p:txBody>
          <a:bodyPr anchor="ctr"/>
          <a:lstStyle/>
          <a:p>
            <a:pPr algn="ctr"/>
            <a:r>
              <a:rPr lang="en-US" sz="3400" b="1" u="sng" dirty="0" smtClean="0">
                <a:solidFill>
                  <a:srgbClr val="333300"/>
                </a:solidFill>
                <a:latin typeface="Baskerville Old Face" pitchFamily="18" charset="0"/>
              </a:rPr>
              <a:t>FILTERS</a:t>
            </a:r>
            <a:endParaRPr lang="en-US" sz="3400" b="1" u="sng" dirty="0">
              <a:solidFill>
                <a:srgbClr val="333300"/>
              </a:solidFill>
              <a:latin typeface="Baskerville Old Face" pitchFamily="18" charset="0"/>
            </a:endParaRPr>
          </a:p>
        </p:txBody>
      </p:sp>
      <p:sp>
        <p:nvSpPr>
          <p:cNvPr id="955399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125538"/>
            <a:ext cx="8229600" cy="1798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b="1" dirty="0">
                <a:solidFill>
                  <a:srgbClr val="333300"/>
                </a:solidFill>
                <a:latin typeface="Baskerville Old Face" pitchFamily="18" charset="0"/>
                <a:cs typeface="Times New Roman" pitchFamily="18" charset="0"/>
              </a:rPr>
              <a:t>Electronic filters are electronic circuits which perform signal processing functions, specifically to remove unwanted frequency components from the signal, to enhance wanted ones, or both.</a:t>
            </a:r>
            <a:r>
              <a:rPr lang="en-US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Baskerville Old Face" pitchFamily="18" charset="0"/>
              </a:rPr>
              <a:t> </a:t>
            </a:r>
          </a:p>
        </p:txBody>
      </p:sp>
      <p:sp>
        <p:nvSpPr>
          <p:cNvPr id="25606" name="Line 8"/>
          <p:cNvSpPr>
            <a:spLocks noChangeShapeType="1"/>
          </p:cNvSpPr>
          <p:nvPr/>
        </p:nvSpPr>
        <p:spPr bwMode="auto">
          <a:xfrm>
            <a:off x="1476375" y="3213100"/>
            <a:ext cx="6096000" cy="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9"/>
          <p:cNvSpPr>
            <a:spLocks noChangeShapeType="1"/>
          </p:cNvSpPr>
          <p:nvPr/>
        </p:nvSpPr>
        <p:spPr bwMode="auto">
          <a:xfrm>
            <a:off x="4356100" y="3141663"/>
            <a:ext cx="12700" cy="1287462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10"/>
          <p:cNvSpPr>
            <a:spLocks noChangeShapeType="1"/>
          </p:cNvSpPr>
          <p:nvPr/>
        </p:nvSpPr>
        <p:spPr bwMode="auto">
          <a:xfrm flipH="1">
            <a:off x="4356100" y="4941888"/>
            <a:ext cx="12700" cy="1412875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11"/>
          <p:cNvSpPr>
            <a:spLocks noChangeShapeType="1"/>
          </p:cNvSpPr>
          <p:nvPr/>
        </p:nvSpPr>
        <p:spPr bwMode="auto">
          <a:xfrm>
            <a:off x="1619250" y="6381750"/>
            <a:ext cx="6019800" cy="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Rectangle 12"/>
          <p:cNvSpPr>
            <a:spLocks noChangeArrowheads="1"/>
          </p:cNvSpPr>
          <p:nvPr/>
        </p:nvSpPr>
        <p:spPr bwMode="auto">
          <a:xfrm>
            <a:off x="539750" y="4149725"/>
            <a:ext cx="2808288" cy="1066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333300"/>
                </a:solidFill>
                <a:latin typeface="Times New Roman" pitchFamily="18" charset="0"/>
              </a:rPr>
              <a:t>RECTIFIER</a:t>
            </a:r>
          </a:p>
          <a:p>
            <a:pPr eaLnBrk="0" hangingPunct="0"/>
            <a:r>
              <a:rPr lang="en-US" sz="3200" b="1" dirty="0">
                <a:solidFill>
                  <a:srgbClr val="333300"/>
                </a:solidFill>
                <a:latin typeface="Times New Roman" pitchFamily="18" charset="0"/>
              </a:rPr>
              <a:t>   OUTPUT</a:t>
            </a:r>
          </a:p>
        </p:txBody>
      </p:sp>
      <p:sp>
        <p:nvSpPr>
          <p:cNvPr id="25611" name="Line 13"/>
          <p:cNvSpPr>
            <a:spLocks noChangeShapeType="1"/>
          </p:cNvSpPr>
          <p:nvPr/>
        </p:nvSpPr>
        <p:spPr bwMode="auto">
          <a:xfrm flipV="1">
            <a:off x="1476375" y="3213100"/>
            <a:ext cx="0" cy="990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4"/>
          <p:cNvSpPr>
            <a:spLocks noChangeShapeType="1"/>
          </p:cNvSpPr>
          <p:nvPr/>
        </p:nvSpPr>
        <p:spPr bwMode="auto">
          <a:xfrm>
            <a:off x="1547813" y="5229225"/>
            <a:ext cx="0" cy="1143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Rectangle 15"/>
          <p:cNvSpPr>
            <a:spLocks noChangeArrowheads="1"/>
          </p:cNvSpPr>
          <p:nvPr/>
        </p:nvSpPr>
        <p:spPr bwMode="auto">
          <a:xfrm>
            <a:off x="3563938" y="4365625"/>
            <a:ext cx="1698625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333300"/>
                </a:solidFill>
                <a:latin typeface="Times New Roman" pitchFamily="18" charset="0"/>
              </a:rPr>
              <a:t>FILTER</a:t>
            </a:r>
          </a:p>
        </p:txBody>
      </p:sp>
      <p:sp>
        <p:nvSpPr>
          <p:cNvPr id="25614" name="Rectangle 16"/>
          <p:cNvSpPr>
            <a:spLocks noChangeArrowheads="1"/>
          </p:cNvSpPr>
          <p:nvPr/>
        </p:nvSpPr>
        <p:spPr bwMode="auto">
          <a:xfrm>
            <a:off x="6588125" y="4365625"/>
            <a:ext cx="2214563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333300"/>
                </a:solidFill>
                <a:latin typeface="Baskerville Old Face" pitchFamily="18" charset="0"/>
              </a:rPr>
              <a:t>PURE DC</a:t>
            </a:r>
          </a:p>
        </p:txBody>
      </p:sp>
      <p:sp>
        <p:nvSpPr>
          <p:cNvPr id="25615" name="Line 17"/>
          <p:cNvSpPr>
            <a:spLocks noChangeShapeType="1"/>
          </p:cNvSpPr>
          <p:nvPr/>
        </p:nvSpPr>
        <p:spPr bwMode="auto">
          <a:xfrm flipV="1">
            <a:off x="7596188" y="3213100"/>
            <a:ext cx="0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8"/>
          <p:cNvSpPr>
            <a:spLocks noChangeShapeType="1"/>
          </p:cNvSpPr>
          <p:nvPr/>
        </p:nvSpPr>
        <p:spPr bwMode="auto">
          <a:xfrm>
            <a:off x="7596188" y="5084763"/>
            <a:ext cx="0" cy="10080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Rectangle 19"/>
          <p:cNvSpPr>
            <a:spLocks noChangeArrowheads="1"/>
          </p:cNvSpPr>
          <p:nvPr/>
        </p:nvSpPr>
        <p:spPr bwMode="auto">
          <a:xfrm>
            <a:off x="1600200" y="2743200"/>
            <a:ext cx="1590675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33300"/>
                </a:solidFill>
                <a:latin typeface="Times New Roman" pitchFamily="18" charset="0"/>
              </a:rPr>
              <a:t>AC+DC</a:t>
            </a:r>
          </a:p>
        </p:txBody>
      </p:sp>
      <p:sp>
        <p:nvSpPr>
          <p:cNvPr id="25618" name="Rectangle 20"/>
          <p:cNvSpPr>
            <a:spLocks noChangeArrowheads="1"/>
          </p:cNvSpPr>
          <p:nvPr/>
        </p:nvSpPr>
        <p:spPr bwMode="auto">
          <a:xfrm>
            <a:off x="4648200" y="2743200"/>
            <a:ext cx="771525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33300"/>
                </a:solidFill>
                <a:latin typeface="Times New Roman" pitchFamily="18" charset="0"/>
              </a:rPr>
              <a:t>DC</a:t>
            </a:r>
          </a:p>
        </p:txBody>
      </p:sp>
      <p:sp>
        <p:nvSpPr>
          <p:cNvPr id="25619" name="Rectangle 21"/>
          <p:cNvSpPr>
            <a:spLocks noChangeArrowheads="1"/>
          </p:cNvSpPr>
          <p:nvPr/>
        </p:nvSpPr>
        <p:spPr bwMode="auto">
          <a:xfrm>
            <a:off x="4500563" y="3357563"/>
            <a:ext cx="771525" cy="5794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333300"/>
                </a:solidFill>
                <a:latin typeface="Times New Roman" pitchFamily="18" charset="0"/>
              </a:rPr>
              <a:t>AC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76400"/>
            <a:ext cx="8183880" cy="304190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A voltage regulator is an electrical regulator is designed to automatically maintain constant voltage levels.</a:t>
            </a:r>
          </a:p>
          <a:p>
            <a:r>
              <a:rPr lang="en-US" dirty="0" smtClean="0">
                <a:latin typeface="Baskerville Old Face" pitchFamily="18" charset="0"/>
              </a:rPr>
              <a:t>Depending upon the design it may be used to regulate ac or dc voltages.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3533-76C7-4E9B-AA9B-6556C370F32F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5334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Baskerville Old Face" pitchFamily="18" charset="0"/>
                <a:ea typeface="+mj-ea"/>
                <a:cs typeface="+mj-cs"/>
              </a:rPr>
              <a:t>VOLTAGE REGULATOR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Baskerville Old Fac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7620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Baskerville Old Face" pitchFamily="18" charset="0"/>
              </a:rPr>
              <a:t>Why Bridge rectifier preferred over center tapped rectifiers?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83880" cy="41879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As </a:t>
            </a:r>
            <a:r>
              <a:rPr lang="en-US" dirty="0">
                <a:latin typeface="Baskerville Old Face" pitchFamily="18" charset="0"/>
              </a:rPr>
              <a:t>center tap rectifier is bulky due to a </a:t>
            </a:r>
            <a:r>
              <a:rPr lang="en-US" dirty="0" smtClean="0">
                <a:latin typeface="Baskerville Old Face" pitchFamily="18" charset="0"/>
              </a:rPr>
              <a:t>transformer </a:t>
            </a:r>
            <a:r>
              <a:rPr lang="en-US" dirty="0">
                <a:latin typeface="Baskerville Old Face" pitchFamily="18" charset="0"/>
              </a:rPr>
              <a:t>which </a:t>
            </a:r>
            <a:r>
              <a:rPr lang="en-US" dirty="0" smtClean="0">
                <a:latin typeface="Baskerville Old Face" pitchFamily="18" charset="0"/>
              </a:rPr>
              <a:t>should </a:t>
            </a:r>
            <a:r>
              <a:rPr lang="en-US" dirty="0">
                <a:latin typeface="Baskerville Old Face" pitchFamily="18" charset="0"/>
              </a:rPr>
              <a:t>be center taped and also this transformer cost is more than </a:t>
            </a:r>
            <a:r>
              <a:rPr lang="en-US" dirty="0" smtClean="0">
                <a:latin typeface="Baskerville Old Face" pitchFamily="18" charset="0"/>
              </a:rPr>
              <a:t>simple transformer.</a:t>
            </a:r>
          </a:p>
          <a:p>
            <a:r>
              <a:rPr lang="en-US" dirty="0">
                <a:latin typeface="Baskerville Old Face" pitchFamily="18" charset="0"/>
              </a:rPr>
              <a:t>I</a:t>
            </a:r>
            <a:r>
              <a:rPr lang="en-US" dirty="0" smtClean="0">
                <a:latin typeface="Baskerville Old Face" pitchFamily="18" charset="0"/>
              </a:rPr>
              <a:t>n </a:t>
            </a:r>
            <a:r>
              <a:rPr lang="en-US" dirty="0">
                <a:latin typeface="Baskerville Old Face" pitchFamily="18" charset="0"/>
              </a:rPr>
              <a:t>case of bridge wave </a:t>
            </a:r>
            <a:r>
              <a:rPr lang="en-US" dirty="0" smtClean="0">
                <a:latin typeface="Baskerville Old Face" pitchFamily="18" charset="0"/>
              </a:rPr>
              <a:t>rectifier transformer </a:t>
            </a:r>
            <a:r>
              <a:rPr lang="en-US" dirty="0">
                <a:latin typeface="Baskerville Old Face" pitchFamily="18" charset="0"/>
              </a:rPr>
              <a:t>we use is simple </a:t>
            </a:r>
            <a:r>
              <a:rPr lang="en-US" dirty="0" smtClean="0">
                <a:latin typeface="Baskerville Old Face" pitchFamily="18" charset="0"/>
              </a:rPr>
              <a:t>and </a:t>
            </a:r>
            <a:r>
              <a:rPr lang="en-US" dirty="0">
                <a:latin typeface="Baskerville Old Face" pitchFamily="18" charset="0"/>
              </a:rPr>
              <a:t>not so </a:t>
            </a:r>
            <a:r>
              <a:rPr lang="en-US" dirty="0" smtClean="0">
                <a:latin typeface="Baskerville Old Face" pitchFamily="18" charset="0"/>
              </a:rPr>
              <a:t>expensive.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1352E-D02D-480F-B597-B79D9A2A289F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114368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686800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Baskerville Old Face" pitchFamily="18" charset="0"/>
              </a:rPr>
              <a:t>Why bridge rectifier is preferred over half wave rectifiers?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183880" cy="4187952"/>
          </a:xfrm>
        </p:spPr>
        <p:txBody>
          <a:bodyPr/>
          <a:lstStyle/>
          <a:p>
            <a:r>
              <a:rPr lang="en-US" dirty="0">
                <a:latin typeface="Baskerville Old Face" pitchFamily="18" charset="0"/>
              </a:rPr>
              <a:t>The AC supply delivers power only half the time, therefore the output is low and the Rectifier Efficiency is only 40.6%.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0715-4099-45AF-8004-823933245B4C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857112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10668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Baskerville Old Face" pitchFamily="18" charset="0"/>
              </a:rPr>
              <a:t>Why C filter is preferred over all other filters?</a:t>
            </a:r>
            <a:endParaRPr lang="en-US" sz="32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183880" cy="4187952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The heat emission in the R filter is more , so it may damage the circuit.</a:t>
            </a:r>
          </a:p>
          <a:p>
            <a:r>
              <a:rPr lang="en-US" dirty="0" smtClean="0">
                <a:latin typeface="Baskerville Old Face" pitchFamily="18" charset="0"/>
              </a:rPr>
              <a:t>The cost of the copper coil is very expensive and its weight is also very high , so we cannot use LC filters.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E264-00FA-4FC1-8CBF-D9B52ECD619A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6935708"/>
      </p:ext>
    </p:extLst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183880" cy="105156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Baskerville Old Face" pitchFamily="18" charset="0"/>
              </a:rPr>
              <a:t>How to choose the value of capacitor?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183880" cy="304800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Depending upon the voltage of the circuit.</a:t>
            </a:r>
          </a:p>
          <a:p>
            <a:r>
              <a:rPr lang="en-US" dirty="0" smtClean="0">
                <a:latin typeface="Baskerville Old Face" pitchFamily="18" charset="0"/>
              </a:rPr>
              <a:t>More the value of rectification more will be the value of capacitor.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54F3-00CA-41A3-BA9A-489A8FFF7A5E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65217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880" cy="1051560"/>
          </a:xfrm>
        </p:spPr>
        <p:txBody>
          <a:bodyPr/>
          <a:lstStyle/>
          <a:p>
            <a:pPr algn="l"/>
            <a:r>
              <a:rPr lang="en-US" dirty="0" smtClean="0">
                <a:latin typeface="Baskerville Old Face" pitchFamily="18" charset="0"/>
              </a:rPr>
              <a:t>7805 voltage regulator: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9750"/>
            <a:ext cx="19335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3550"/>
            <a:ext cx="188291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48037"/>
            <a:ext cx="2505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2268-B0E9-4D61-8584-E9D5C7BCD298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511896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2286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29000"/>
            <a:ext cx="2667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1905000" cy="208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B3A6-1995-49BC-8315-E97C96C0D4D0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572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Baskerville Old Face" pitchFamily="18" charset="0"/>
                <a:ea typeface="+mj-ea"/>
                <a:cs typeface="+mj-cs"/>
              </a:rPr>
              <a:t>7905 voltage regulator: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Baskerville Old Face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280800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\Desktop\images\080120138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400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ITALICA"/>
              </a:rPr>
              <a:t>VOLTAGE &amp; CURRENT</a:t>
            </a:r>
            <a:endParaRPr lang="en-US" b="1" dirty="0">
              <a:latin typeface="ITALIC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06DB7-5FD6-4D56-9E82-387333631BE8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A\Desktop\images\080120138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9838"/>
            <a:ext cx="8458199" cy="6161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183880" cy="4187952"/>
          </a:xfrm>
        </p:spPr>
        <p:txBody>
          <a:bodyPr>
            <a:normAutofit fontScale="92500"/>
          </a:bodyPr>
          <a:lstStyle/>
          <a:p>
            <a:r>
              <a:rPr lang="en-US" dirty="0"/>
              <a:t>A rechargeable </a:t>
            </a:r>
            <a:r>
              <a:rPr lang="en-US" dirty="0" smtClean="0"/>
              <a:t>battery</a:t>
            </a:r>
            <a:r>
              <a:rPr lang="en-US" dirty="0"/>
              <a:t> </a:t>
            </a:r>
            <a:r>
              <a:rPr lang="en-US" dirty="0" smtClean="0"/>
              <a:t> or</a:t>
            </a:r>
            <a:r>
              <a:rPr lang="en-US" dirty="0"/>
              <a:t> storage battery is a group of one or more electrochemical cells. They are known as secondary cells because their </a:t>
            </a:r>
            <a:r>
              <a:rPr lang="en-US" dirty="0" smtClean="0"/>
              <a:t>electrochemical reactions are </a:t>
            </a:r>
            <a:r>
              <a:rPr lang="en-US" dirty="0"/>
              <a:t>electrically reversible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Rechargeable batteries come in many different shapes and sizes, ranging anything from a button </a:t>
            </a:r>
            <a:r>
              <a:rPr lang="en-US" dirty="0" smtClean="0"/>
              <a:t>cell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megawatt systems connected to stabilize an electrical distribution network.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40BD-A155-46CB-BAF3-3736E9A3EA5A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33400"/>
            <a:ext cx="8183880" cy="1051560"/>
          </a:xfrm>
          <a:prstGeom prst="rect">
            <a:avLst/>
          </a:prstGeom>
        </p:spPr>
        <p:txBody>
          <a:bodyPr vert="horz" anchor="b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What is a rechargeable battery?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9586209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247775"/>
            <a:ext cx="20764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76375"/>
            <a:ext cx="2066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2895600"/>
            <a:ext cx="23812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8F88-FB66-4F53-A043-658686FCA3FC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6177964"/>
      </p:ext>
    </p:extLst>
  </p:cSld>
  <p:clrMapOvr>
    <a:masterClrMapping/>
  </p:clrMapOvr>
  <p:transition spd="med">
    <p:pull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868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Baskerville Old Face" pitchFamily="18" charset="0"/>
              </a:rPr>
              <a:t>Purpose of resistor connected in series with LED: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01000" cy="304800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The voltage of LED is 2.2V ,but the input voltage we use for the circuits is 5V or 12V . </a:t>
            </a:r>
            <a:r>
              <a:rPr lang="en-US" dirty="0">
                <a:latin typeface="Baskerville Old Face" pitchFamily="18" charset="0"/>
              </a:rPr>
              <a:t>I</a:t>
            </a:r>
            <a:r>
              <a:rPr lang="en-US" dirty="0" smtClean="0">
                <a:latin typeface="Baskerville Old Face" pitchFamily="18" charset="0"/>
              </a:rPr>
              <a:t>f the resistor is not connected in series with LED, it will get damaged due to high voltage.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D59F-6077-4CEB-B3C7-A35E7849BB53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074374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83880" cy="10515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SENSORS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28800"/>
            <a:ext cx="4647619" cy="309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183880" cy="472440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Sensors are also called as Transducers, which converts the given form of energy into electrical form.</a:t>
            </a:r>
          </a:p>
          <a:p>
            <a:pPr>
              <a:buNone/>
            </a:pPr>
            <a:endParaRPr lang="en-US" dirty="0" smtClean="0"/>
          </a:p>
          <a:p>
            <a:pPr lvl="7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2000" y="38100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TEMPARATURE</a:t>
            </a:r>
            <a:endParaRPr lang="en-US" sz="1600" dirty="0"/>
          </a:p>
        </p:txBody>
      </p:sp>
      <p:sp>
        <p:nvSpPr>
          <p:cNvPr id="5" name="Right Arrow 4"/>
          <p:cNvSpPr/>
          <p:nvPr/>
        </p:nvSpPr>
        <p:spPr>
          <a:xfrm>
            <a:off x="2362200" y="3733800"/>
            <a:ext cx="1130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5200" y="3124200"/>
            <a:ext cx="1600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TRANSDUCER</a:t>
            </a:r>
            <a:endParaRPr 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5105400" y="3733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3810000"/>
            <a:ext cx="19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FORM</a:t>
            </a:r>
            <a:endParaRPr lang="en-US" dirty="0"/>
          </a:p>
        </p:txBody>
      </p:sp>
      <p:sp>
        <p:nvSpPr>
          <p:cNvPr id="9" name="Oval 8">
            <a:hlinkClick r:id="rId2" action="ppaction://hlinkfile"/>
          </p:cNvPr>
          <p:cNvSpPr/>
          <p:nvPr/>
        </p:nvSpPr>
        <p:spPr>
          <a:xfrm>
            <a:off x="7696200" y="17526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183880" cy="10515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TYPES OF SENSORS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183880" cy="418795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Baskerville Old Face" pitchFamily="18" charset="0"/>
              </a:rPr>
              <a:t>Piezo electric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Tilt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Temperature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Slot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LPG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PIR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Magnetic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Ultra sonic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Inertial sensor</a:t>
            </a:r>
          </a:p>
          <a:p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46F2-EC4D-4E97-9F90-CA13BA65B3B7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 </a:t>
            </a:r>
            <a:r>
              <a:rPr lang="en-US" sz="2000" dirty="0" smtClean="0">
                <a:latin typeface="Baskerville Old Face" pitchFamily="18" charset="0"/>
              </a:rPr>
              <a:t>IR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Inertial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Alcoholic sensor </a:t>
            </a:r>
          </a:p>
          <a:p>
            <a:r>
              <a:rPr lang="en-US" sz="2000" dirty="0" smtClean="0">
                <a:latin typeface="Baskerville Old Face" pitchFamily="18" charset="0"/>
              </a:rPr>
              <a:t>Tactile sensor</a:t>
            </a:r>
          </a:p>
          <a:p>
            <a:r>
              <a:rPr lang="en-US" sz="2000" dirty="0" smtClean="0">
                <a:latin typeface="Baskerville Old Face" pitchFamily="18" charset="0"/>
              </a:rPr>
              <a:t>Force </a:t>
            </a:r>
            <a:r>
              <a:rPr lang="en-US" sz="2000" dirty="0" err="1" smtClean="0">
                <a:latin typeface="Baskerville Old Face" pitchFamily="18" charset="0"/>
              </a:rPr>
              <a:t>senstive</a:t>
            </a:r>
            <a:r>
              <a:rPr lang="en-US" sz="2000" dirty="0" smtClean="0">
                <a:latin typeface="Baskerville Old Face" pitchFamily="18" charset="0"/>
              </a:rPr>
              <a:t> sensor</a:t>
            </a:r>
            <a:endParaRPr lang="en-US" sz="2000" dirty="0">
              <a:latin typeface="Baskerville Old Face" pitchFamily="18" charset="0"/>
            </a:endParaRPr>
          </a:p>
        </p:txBody>
      </p:sp>
      <p:sp>
        <p:nvSpPr>
          <p:cNvPr id="5" name="Cube 4">
            <a:hlinkClick r:id="rId2" action="ppaction://hlinkfile"/>
          </p:cNvPr>
          <p:cNvSpPr/>
          <p:nvPr/>
        </p:nvSpPr>
        <p:spPr>
          <a:xfrm>
            <a:off x="8001000" y="2514600"/>
            <a:ext cx="533400" cy="457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183880" cy="1051560"/>
          </a:xfrm>
        </p:spPr>
        <p:txBody>
          <a:bodyPr/>
          <a:lstStyle/>
          <a:p>
            <a:r>
              <a:rPr lang="en-US" dirty="0" smtClean="0"/>
              <a:t>IR LED/PHOTO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8183880" cy="418795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 </a:t>
            </a:r>
            <a:r>
              <a:rPr lang="en-US" sz="1800" b="1" dirty="0" smtClean="0"/>
              <a:t>Infrared sensor</a:t>
            </a:r>
            <a:r>
              <a:rPr lang="en-US" sz="1800" dirty="0" smtClean="0"/>
              <a:t> </a:t>
            </a:r>
            <a:r>
              <a:rPr lang="en-US" sz="1800" b="1" dirty="0" smtClean="0"/>
              <a:t>(IR sensor)</a:t>
            </a:r>
            <a:r>
              <a:rPr lang="en-US" sz="1800" dirty="0" smtClean="0"/>
              <a:t> is an electronic device that measures infrared (IR) light radiating from objects in its field of view.</a:t>
            </a:r>
          </a:p>
          <a:p>
            <a:r>
              <a:rPr lang="en-US" sz="1800" dirty="0" smtClean="0"/>
              <a:t>It</a:t>
            </a:r>
            <a:r>
              <a:rPr lang="en-US" sz="1800" dirty="0"/>
              <a:t> is a special purpose </a:t>
            </a:r>
            <a:r>
              <a:rPr lang="en-US" sz="1800" dirty="0" smtClean="0"/>
              <a:t>LED</a:t>
            </a:r>
            <a:r>
              <a:rPr lang="en-US" sz="1800" dirty="0"/>
              <a:t> that transmits infrared rays in the range of 760 nm </a:t>
            </a:r>
            <a:r>
              <a:rPr lang="en-US" sz="1800" dirty="0" smtClean="0"/>
              <a:t>wavelength.</a:t>
            </a:r>
          </a:p>
          <a:p>
            <a:r>
              <a:rPr lang="en-US" sz="1800" dirty="0"/>
              <a:t>An IR </a:t>
            </a:r>
            <a:r>
              <a:rPr lang="en-US" sz="1800" dirty="0" smtClean="0"/>
              <a:t>LED is </a:t>
            </a:r>
            <a:r>
              <a:rPr lang="en-US" sz="1800" dirty="0"/>
              <a:t>also known as IR </a:t>
            </a:r>
            <a:r>
              <a:rPr lang="en-US" sz="1800" dirty="0" smtClean="0"/>
              <a:t>transmitter.</a:t>
            </a: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1EB1-7F25-4377-BA27-2564741D96BE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657600"/>
            <a:ext cx="23050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401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\Desktop\kit photos\break out boards\IR sensor\IR sens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219268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52600"/>
            <a:ext cx="8183880" cy="4114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Voltage is the cause and current is the effect.</a:t>
            </a:r>
          </a:p>
          <a:p>
            <a:r>
              <a:rPr lang="en-US" dirty="0" smtClean="0">
                <a:latin typeface="Baskerville Old Face" pitchFamily="18" charset="0"/>
              </a:rPr>
              <a:t>Voltage attempts to make a current flow and current will flow if the circuit is complete.</a:t>
            </a:r>
          </a:p>
          <a:p>
            <a:r>
              <a:rPr lang="en-US" dirty="0" smtClean="0">
                <a:latin typeface="Baskerville Old Face" pitchFamily="18" charset="0"/>
              </a:rPr>
              <a:t>Voltage is some times described as ‘push’ or ‘force’ of electricity.</a:t>
            </a:r>
          </a:p>
          <a:p>
            <a:r>
              <a:rPr lang="en-US" dirty="0" smtClean="0">
                <a:latin typeface="Baskerville Old Face" pitchFamily="18" charset="0"/>
              </a:rPr>
              <a:t>It is possible to have voltage without current, but cannot flow without voltage.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BAC1-7CD5-46C6-B4DE-CE6161F02169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6096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Baskerville Old Face" pitchFamily="18" charset="0"/>
                <a:ea typeface="+mj-ea"/>
                <a:cs typeface="+mj-cs"/>
              </a:rPr>
              <a:t>VOLTAGE &amp; CURRENT</a:t>
            </a:r>
            <a:endParaRPr kumimoji="0" lang="en-US" sz="36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Baskerville Old Fac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A\Desktop\kit photos\break out boards\t sop\TS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183880" cy="1051560"/>
          </a:xfrm>
        </p:spPr>
        <p:txBody>
          <a:bodyPr/>
          <a:lstStyle/>
          <a:p>
            <a:r>
              <a:rPr lang="en-US" dirty="0" smtClean="0"/>
              <a:t>TEMPERATURE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83880" cy="4187952"/>
          </a:xfrm>
        </p:spPr>
        <p:txBody>
          <a:bodyPr>
            <a:normAutofit/>
          </a:bodyPr>
          <a:lstStyle/>
          <a:p>
            <a:r>
              <a:rPr lang="en-US" dirty="0" smtClean="0"/>
              <a:t>Temperature sensor converts the temperature into electrical signal called thermistor.</a:t>
            </a:r>
          </a:p>
          <a:p>
            <a:r>
              <a:rPr lang="en-US" dirty="0" smtClean="0"/>
              <a:t>For examples transducer converts physical data such as temperature, light intensity ,flow and speed to electric signals.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3C8C0-07DB-41A2-8C69-50279B89228A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3124200" cy="366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95400" y="838200"/>
            <a:ext cx="251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LM 35</a:t>
            </a:r>
            <a:endParaRPr lang="en-US" sz="25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371600"/>
            <a:ext cx="4505327" cy="481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2C68-837B-418C-B612-325A51339274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A\Desktop\images\080120138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924800" cy="592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236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Baskerville Old Face" pitchFamily="18" charset="0"/>
              </a:rPr>
              <a:t>LDR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6400"/>
            <a:ext cx="6096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solidFill>
                  <a:srgbClr val="333300"/>
                </a:solidFill>
                <a:latin typeface="Baskerville Old Face" pitchFamily="18" charset="0"/>
              </a:rPr>
              <a:t>An LDR is an input transducer (sensor) which converts brightness (light) to resistance. It is made from cadmium </a:t>
            </a:r>
            <a:r>
              <a:rPr lang="en-US" sz="2000" dirty="0" err="1" smtClean="0">
                <a:solidFill>
                  <a:srgbClr val="333300"/>
                </a:solidFill>
                <a:latin typeface="Baskerville Old Face" pitchFamily="18" charset="0"/>
              </a:rPr>
              <a:t>sulphide</a:t>
            </a:r>
            <a:r>
              <a:rPr lang="en-US" sz="2000" dirty="0" smtClean="0">
                <a:solidFill>
                  <a:srgbClr val="333300"/>
                </a:solidFill>
                <a:latin typeface="Baskerville Old Face" pitchFamily="18" charset="0"/>
              </a:rPr>
              <a:t> (</a:t>
            </a:r>
            <a:r>
              <a:rPr lang="en-US" sz="2000" dirty="0" err="1" smtClean="0">
                <a:solidFill>
                  <a:srgbClr val="333300"/>
                </a:solidFill>
                <a:latin typeface="Baskerville Old Face" pitchFamily="18" charset="0"/>
              </a:rPr>
              <a:t>CdS</a:t>
            </a:r>
            <a:r>
              <a:rPr lang="en-US" sz="2000" dirty="0" smtClean="0">
                <a:solidFill>
                  <a:srgbClr val="333300"/>
                </a:solidFill>
                <a:latin typeface="Baskerville Old Face" pitchFamily="18" charset="0"/>
              </a:rPr>
              <a:t>) and the resistance decreases as the brightness of light falling on the LDR increases.</a:t>
            </a:r>
          </a:p>
          <a:p>
            <a:pPr marL="0" indent="0" algn="justLow">
              <a:buNone/>
            </a:pPr>
            <a:endParaRPr lang="en-US" sz="2000" dirty="0">
              <a:solidFill>
                <a:srgbClr val="333300"/>
              </a:solidFill>
            </a:endParaRPr>
          </a:p>
        </p:txBody>
      </p:sp>
      <p:pic>
        <p:nvPicPr>
          <p:cNvPr id="8" name="Picture 3" descr="LD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295400"/>
            <a:ext cx="2119313" cy="431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B00F-F4D5-418A-AB4B-B2F2DCE3E556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MA\Desktop\images\080120137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82296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880" cy="105156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Baskerville Old Face" pitchFamily="18" charset="0"/>
              </a:rPr>
              <a:t>PIEZO ELECTRIC SENSOR</a:t>
            </a:r>
            <a:endParaRPr lang="en-US" sz="48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183880" cy="2895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A piezoelectric substance is one that produces an electric charge when a mechanical stress is applied (the substance is squeezed or stretched). </a:t>
            </a:r>
          </a:p>
          <a:p>
            <a:r>
              <a:rPr lang="en-US" dirty="0" smtClean="0">
                <a:latin typeface="Baskerville Old Face" pitchFamily="18" charset="0"/>
              </a:rPr>
              <a:t>Conversely, a mechanical deformation (the substance shrinks or expands) is produced when an electric field is applied.</a:t>
            </a:r>
          </a:p>
          <a:p>
            <a:endParaRPr lang="en-US" dirty="0" smtClean="0">
              <a:latin typeface="Baskerville Old Face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FF015-769F-4018-87E4-7FF888541E07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7" name="5-Point Star 6">
            <a:hlinkClick r:id="rId2" action="ppaction://hlinkfile"/>
          </p:cNvPr>
          <p:cNvSpPr/>
          <p:nvPr/>
        </p:nvSpPr>
        <p:spPr>
          <a:xfrm>
            <a:off x="3733800" y="5257800"/>
            <a:ext cx="3810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502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Baskerville Old Face" pitchFamily="18" charset="0"/>
              </a:rPr>
              <a:t>Tactile Sensor:-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2514600" cy="258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533400"/>
            <a:ext cx="2286000" cy="250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276600"/>
            <a:ext cx="2514600" cy="238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E7AC-184D-4A7D-A240-2B33065F51D2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4" name="Picture 2" descr="C:\Users\MA\Desktop\images\0801201379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00400"/>
            <a:ext cx="3340100" cy="2504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28800"/>
            <a:ext cx="8260080" cy="1981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askerville Old Face" pitchFamily="18" charset="0"/>
              </a:rPr>
              <a:t>Inertial Sensor:- 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			</a:t>
            </a:r>
            <a:r>
              <a:rPr lang="en-US" sz="2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used in MEMS Technology</a:t>
            </a:r>
            <a:r>
              <a:rPr lang="en-US" dirty="0" smtClean="0">
                <a:latin typeface="Baskerville Old Face" pitchFamily="18" charset="0"/>
              </a:rPr>
              <a:t/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/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/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Ultra sonic Sensor:-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		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used for transmission and receiving pulse</a:t>
            </a:r>
            <a:r>
              <a:rPr lang="en-US" dirty="0" smtClean="0">
                <a:latin typeface="Baskerville Old Face" pitchFamily="18" charset="0"/>
              </a:rPr>
              <a:t/>
            </a:r>
            <a:br>
              <a:rPr lang="en-US" dirty="0" smtClean="0">
                <a:latin typeface="Baskerville Old Face" pitchFamily="18" charset="0"/>
              </a:rPr>
            </a:br>
            <a:endParaRPr lang="en-US" dirty="0">
              <a:latin typeface="Baskerville Old Face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4A842-504A-416F-B112-4EDFD76DD167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8" name="Oval 7">
            <a:hlinkClick r:id="rId2" action="ppaction://hlinkfile"/>
          </p:cNvPr>
          <p:cNvSpPr/>
          <p:nvPr/>
        </p:nvSpPr>
        <p:spPr>
          <a:xfrm>
            <a:off x="7543800" y="609600"/>
            <a:ext cx="4572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hlinkClick r:id="rId3" action="ppaction://hlinkfile"/>
          </p:cNvPr>
          <p:cNvSpPr/>
          <p:nvPr/>
        </p:nvSpPr>
        <p:spPr>
          <a:xfrm>
            <a:off x="457200" y="2819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08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Magnetic Switch /Reed Switch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EC44-805A-423D-B81F-C96D213E0DB8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1905000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Baskerville Old Face" pitchFamily="18" charset="0"/>
              </a:rPr>
              <a:t>A magnetic switch, which consists of an enclosure and a </a:t>
            </a:r>
            <a:r>
              <a:rPr lang="en-US" sz="3200" dirty="0" smtClean="0">
                <a:latin typeface="Baskerville Old Face" pitchFamily="18" charset="0"/>
              </a:rPr>
              <a:t>contact</a:t>
            </a:r>
            <a:endParaRPr lang="en-US" sz="3200" dirty="0">
              <a:latin typeface="Baskerville Old Fac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3505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6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4495800"/>
            <a:ext cx="5486400" cy="80486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cs typeface="Times New Roman" pitchFamily="18" charset="0"/>
              </a:rPr>
              <a:t>The switch is closed  making  a complete circuit so current can flow</a:t>
            </a:r>
            <a:endParaRPr lang="en-US" sz="2000" b="1" dirty="0"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0F2B-F50A-4931-8894-967D57748D7B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1420" b="1420"/>
          <a:stretch>
            <a:fillRect/>
          </a:stretch>
        </p:blipFill>
        <p:spPr bwMode="auto">
          <a:xfrm>
            <a:off x="1600200" y="1828800"/>
            <a:ext cx="4191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MA\Desktop\images\0801201379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218487" cy="5876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183880" cy="10515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SLOT SENSOR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183880" cy="3505200"/>
          </a:xfrm>
        </p:spPr>
        <p:txBody>
          <a:bodyPr/>
          <a:lstStyle/>
          <a:p>
            <a:r>
              <a:rPr lang="en-US" dirty="0">
                <a:latin typeface="Baskerville Old Face" pitchFamily="18" charset="0"/>
              </a:rPr>
              <a:t>The main feature of our </a:t>
            </a:r>
            <a:r>
              <a:rPr lang="en-US" dirty="0" smtClean="0">
                <a:latin typeface="Baskerville Old Face" pitchFamily="18" charset="0"/>
              </a:rPr>
              <a:t>slot sensors </a:t>
            </a:r>
            <a:r>
              <a:rPr lang="en-US" dirty="0">
                <a:latin typeface="Baskerville Old Face" pitchFamily="18" charset="0"/>
              </a:rPr>
              <a:t>is their reliability with utmost </a:t>
            </a:r>
            <a:r>
              <a:rPr lang="en-US" dirty="0" smtClean="0">
                <a:latin typeface="Baskerville Old Face" pitchFamily="18" charset="0"/>
              </a:rPr>
              <a:t>accuracy.</a:t>
            </a:r>
            <a:endParaRPr lang="en-US" dirty="0">
              <a:latin typeface="Baskerville Old Face" pitchFamily="18" charset="0"/>
            </a:endParaRPr>
          </a:p>
          <a:p>
            <a:r>
              <a:rPr lang="en-US" dirty="0" smtClean="0">
                <a:latin typeface="Baskerville Old Face" pitchFamily="18" charset="0"/>
              </a:rPr>
              <a:t>Even </a:t>
            </a:r>
            <a:r>
              <a:rPr lang="en-US" dirty="0">
                <a:latin typeface="Baskerville Old Face" pitchFamily="18" charset="0"/>
              </a:rPr>
              <a:t>very small objects are reliably detected.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59ACE-32BB-461E-9EEF-AAFE79EB2366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1200"/>
            <a:ext cx="2819400" cy="239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685800"/>
            <a:ext cx="5156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D1C6-18D6-4669-AFC9-E3239B11B026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183880" cy="1051560"/>
          </a:xfrm>
        </p:spPr>
        <p:txBody>
          <a:bodyPr/>
          <a:lstStyle/>
          <a:p>
            <a:r>
              <a:rPr lang="en-US" dirty="0" smtClean="0"/>
              <a:t>LPG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83880" cy="41879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Baskerville Old Face" pitchFamily="18" charset="0"/>
              </a:rPr>
              <a:t>LPG Sensor</a:t>
            </a:r>
          </a:p>
          <a:p>
            <a:r>
              <a:rPr lang="en-US" dirty="0">
                <a:latin typeface="Baskerville Old Face" pitchFamily="18" charset="0"/>
              </a:rPr>
              <a:t>Ideal sensor for use to detect the presence of a dangerous LPG leak in your car or in a service station, storage tank environment. This unit can be easily incorporated into an alarm unit, to sound an alarm or give a visual indication of the LPG concentration</a:t>
            </a:r>
            <a:r>
              <a:rPr lang="en-US" dirty="0" smtClean="0">
                <a:latin typeface="Baskerville Old Face" pitchFamily="18" charset="0"/>
              </a:rPr>
              <a:t>.</a:t>
            </a:r>
          </a:p>
          <a:p>
            <a:r>
              <a:rPr lang="en-US" dirty="0" smtClean="0">
                <a:latin typeface="Baskerville Old Face" pitchFamily="18" charset="0"/>
              </a:rPr>
              <a:t> </a:t>
            </a:r>
            <a:r>
              <a:rPr lang="en-US" dirty="0">
                <a:latin typeface="Baskerville Old Face" pitchFamily="18" charset="0"/>
              </a:rPr>
              <a:t>The sensor has excellent sensitivity combined with a quick </a:t>
            </a:r>
            <a:r>
              <a:rPr lang="en-US" dirty="0" smtClean="0">
                <a:latin typeface="Baskerville Old Face" pitchFamily="18" charset="0"/>
              </a:rPr>
              <a:t>response </a:t>
            </a:r>
            <a:r>
              <a:rPr lang="en-US" dirty="0">
                <a:latin typeface="Baskerville Old Face" pitchFamily="18" charset="0"/>
              </a:rPr>
              <a:t>time. The sensor can also sense </a:t>
            </a:r>
            <a:r>
              <a:rPr lang="en-US" dirty="0" err="1">
                <a:latin typeface="Baskerville Old Face" pitchFamily="18" charset="0"/>
              </a:rPr>
              <a:t>iso</a:t>
            </a:r>
            <a:r>
              <a:rPr lang="en-US" dirty="0">
                <a:latin typeface="Baskerville Old Face" pitchFamily="18" charset="0"/>
              </a:rPr>
              <a:t>-butane, propane, LNG and cigarette smoke.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003E-A0E5-418C-9FB3-410B650E028B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AA0E-EE30-495C-B985-25A2421468A9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MA\Desktop\kit photos\break out boards\Gas sensor\Gas sens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210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183880" cy="10515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TILT SENSOR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183880" cy="4187952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Baskerville Old Face" pitchFamily="18" charset="0"/>
              </a:rPr>
              <a:t>A </a:t>
            </a:r>
            <a:r>
              <a:rPr lang="en-US" sz="2400" b="1" dirty="0">
                <a:latin typeface="Baskerville Old Face" pitchFamily="18" charset="0"/>
              </a:rPr>
              <a:t>tilt sensor</a:t>
            </a:r>
            <a:r>
              <a:rPr lang="en-US" sz="2400" dirty="0">
                <a:latin typeface="Baskerville Old Face" pitchFamily="18" charset="0"/>
              </a:rPr>
              <a:t> can measure the </a:t>
            </a:r>
            <a:r>
              <a:rPr lang="en-US" sz="2400" dirty="0" smtClean="0">
                <a:latin typeface="Baskerville Old Face" pitchFamily="18" charset="0"/>
              </a:rPr>
              <a:t>tilting in </a:t>
            </a:r>
            <a:r>
              <a:rPr lang="en-US" sz="2400" dirty="0">
                <a:latin typeface="Baskerville Old Face" pitchFamily="18" charset="0"/>
              </a:rPr>
              <a:t>often two axes of a reference plane in two axes. In contrast, a full motion would use at least three axes and often additional sensors.  </a:t>
            </a:r>
          </a:p>
          <a:p>
            <a:pPr>
              <a:buNone/>
            </a:pPr>
            <a:r>
              <a:rPr lang="en-US" sz="2400" b="1" dirty="0" smtClean="0">
                <a:latin typeface="Baskerville Old Face" pitchFamily="18" charset="0"/>
              </a:rPr>
              <a:t>Application:</a:t>
            </a:r>
          </a:p>
          <a:p>
            <a:r>
              <a:rPr lang="en-US" sz="2400" dirty="0" smtClean="0">
                <a:latin typeface="Baskerville Old Face" pitchFamily="18" charset="0"/>
              </a:rPr>
              <a:t>Tilt </a:t>
            </a:r>
            <a:r>
              <a:rPr lang="en-US" sz="2400" dirty="0">
                <a:latin typeface="Baskerville Old Face" pitchFamily="18" charset="0"/>
              </a:rPr>
              <a:t>sensors can also be found in game controllers such as the Microsoft </a:t>
            </a:r>
            <a:r>
              <a:rPr lang="en-US" sz="2400" dirty="0" smtClean="0">
                <a:latin typeface="Baskerville Old Face" pitchFamily="18" charset="0"/>
              </a:rPr>
              <a:t>Sidewinder</a:t>
            </a:r>
            <a:r>
              <a:rPr lang="en-US" sz="2400" dirty="0">
                <a:latin typeface="Baskerville Old Face" pitchFamily="18" charset="0"/>
              </a:rPr>
              <a:t> Freestyle Pro and Sony's </a:t>
            </a:r>
            <a:r>
              <a:rPr lang="en-US" sz="2400" dirty="0" smtClean="0">
                <a:latin typeface="Baskerville Old Face" pitchFamily="18" charset="0"/>
              </a:rPr>
              <a:t>PlayStation3 controller.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78C35-6346-43E4-B421-C4BA60334CD1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2980953" cy="329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914400"/>
            <a:ext cx="2362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F7E2-4F65-4082-9B69-C2D3B2D9C57C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www.farmdata.co.nz/Images/Tilt%20Sensors/Tilt_Sensor_exampl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05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183880" cy="10515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PIR SENSOR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83880" cy="4187952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 Old Face" pitchFamily="18" charset="0"/>
              </a:rPr>
              <a:t>The Passive Infrared Sensor (PIR) sensor module is used for motion detection. It can be used as motion detector for security systems or robotics. </a:t>
            </a:r>
            <a:endParaRPr lang="en-US" dirty="0" smtClean="0">
              <a:latin typeface="Baskerville Old Face" pitchFamily="18" charset="0"/>
            </a:endParaRPr>
          </a:p>
          <a:p>
            <a:r>
              <a:rPr lang="en-US" dirty="0" smtClean="0">
                <a:latin typeface="Baskerville Old Face" pitchFamily="18" charset="0"/>
              </a:rPr>
              <a:t>It </a:t>
            </a:r>
            <a:r>
              <a:rPr lang="en-US" dirty="0">
                <a:latin typeface="Baskerville Old Face" pitchFamily="18" charset="0"/>
              </a:rPr>
              <a:t>works form 3.3V to 5V DC and gives TTL output which can be directly given to microcontroller or to relay through a transistor</a:t>
            </a:r>
            <a:r>
              <a:rPr lang="en-US" dirty="0" smtClean="0">
                <a:latin typeface="Baskerville Old Face" pitchFamily="18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9856-272F-458D-A207-7F1AC91B75A9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90800"/>
            <a:ext cx="2537405" cy="3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496" y="1771650"/>
            <a:ext cx="5287904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D869-1A3F-4F5C-8A1F-FD8A4DD012EB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4572000"/>
            <a:ext cx="5486400" cy="804862"/>
          </a:xfrm>
        </p:spPr>
        <p:txBody>
          <a:bodyPr>
            <a:normAutofit/>
          </a:bodyPr>
          <a:lstStyle/>
          <a:p>
            <a:r>
              <a:rPr lang="en-US" sz="2000" b="1" dirty="0">
                <a:cs typeface="Times New Roman" pitchFamily="18" charset="0"/>
              </a:rPr>
              <a:t>The switch is open so the circuit is broken and current cannot flow.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18028-46AF-417F-920F-0215943C9452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4955" r="4955"/>
          <a:stretch>
            <a:fillRect/>
          </a:stretch>
        </p:blipFill>
        <p:spPr bwMode="auto">
          <a:xfrm>
            <a:off x="1143000" y="1676400"/>
            <a:ext cx="4724400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31272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>
                <a:latin typeface="Arial Rounded MT Bold" pitchFamily="34" charset="0"/>
              </a:rPr>
              <a:t>			</a:t>
            </a:r>
          </a:p>
          <a:p>
            <a:pPr>
              <a:buNone/>
            </a:pPr>
            <a:r>
              <a:rPr lang="en-US" sz="4400" dirty="0" smtClean="0">
                <a:latin typeface="Arial Rounded MT Bold" pitchFamily="34" charset="0"/>
              </a:rPr>
              <a:t>				Sensors 					Demonstration</a:t>
            </a:r>
            <a:endParaRPr lang="en-US" sz="4400" dirty="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A\Desktop\images\080120137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10600" cy="624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MA\Desktop\images\080120137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552450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MA\Desktop\images\080120137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MA\Desktop\images\080120137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MA\Desktop\images\0801201377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552450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MA\Desktop\images\0801201377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MA\Desktop\images\080120137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MA\Desktop\images\0801201378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MA\Desktop\images\0801201378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466725"/>
            <a:ext cx="7900987" cy="592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cs typeface="Times New Roman" pitchFamily="18" charset="0"/>
              </a:rPr>
              <a:t>Without the cell there is no source of voltage so current cannot flow.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BFED-B6A3-4389-A416-CE9C8738B17C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1004" r="1004"/>
          <a:stretch>
            <a:fillRect/>
          </a:stretch>
        </p:blipFill>
        <p:spPr bwMode="auto">
          <a:xfrm>
            <a:off x="2438400" y="1066800"/>
            <a:ext cx="406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419600"/>
            <a:ext cx="494453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REGULATED DC POWER SUPPLY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8B26-98AB-4D39-8B3C-B1830689CE23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u="sng" dirty="0" smtClean="0">
                <a:latin typeface="Baskerville Old Face" pitchFamily="18" charset="0"/>
              </a:rPr>
              <a:t>REGULATED DC POWER SUPPLY</a:t>
            </a:r>
            <a:endParaRPr lang="en-US" sz="4000" u="sng" dirty="0">
              <a:latin typeface="Baskerville Old Face" pitchFamily="18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28800" y="3352800"/>
            <a:ext cx="5753903" cy="10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2B1D-2204-4C45-A73D-B7DE717E1FC7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5"/>
          <p:cNvSpPr txBox="1">
            <a:spLocks noGrp="1"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endParaRPr lang="en-US" sz="14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7"/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endParaRPr lang="en-US" sz="14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3C49-F885-4876-B287-F4C536A63108}" type="datetime2">
              <a:rPr lang="en-US" smtClean="0"/>
              <a:pPr/>
              <a:t>Wednesday, February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WINEYARD TECHNOLOGIES</a:t>
            </a:r>
            <a:endParaRPr lang="en-US"/>
          </a:p>
        </p:txBody>
      </p:sp>
      <p:pic>
        <p:nvPicPr>
          <p:cNvPr id="23556" name="Picture 2"/>
          <p:cNvPicPr>
            <a:picLocks noGrp="1" noChangeAspect="1" noChangeArrowheads="1"/>
          </p:cNvPicPr>
          <p:nvPr>
            <p:ph type="ctr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055350"/>
            <a:ext cx="5029200" cy="5181938"/>
          </a:xfrm>
          <a:solidFill>
            <a:srgbClr val="FFCC99"/>
          </a:solidFill>
          <a:ln>
            <a:solidFill>
              <a:srgbClr val="FFCC99"/>
            </a:solidFill>
          </a:ln>
        </p:spPr>
      </p:pic>
      <p:sp>
        <p:nvSpPr>
          <p:cNvPr id="23557" name="Line 3"/>
          <p:cNvSpPr>
            <a:spLocks noChangeShapeType="1"/>
          </p:cNvSpPr>
          <p:nvPr/>
        </p:nvSpPr>
        <p:spPr bwMode="auto">
          <a:xfrm>
            <a:off x="5029200" y="1600200"/>
            <a:ext cx="1066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4"/>
          <p:cNvSpPr>
            <a:spLocks noChangeShapeType="1"/>
          </p:cNvSpPr>
          <p:nvPr/>
        </p:nvSpPr>
        <p:spPr bwMode="auto">
          <a:xfrm>
            <a:off x="4953000" y="5791200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5"/>
          <p:cNvSpPr>
            <a:spLocks noChangeShapeType="1"/>
          </p:cNvSpPr>
          <p:nvPr/>
        </p:nvSpPr>
        <p:spPr bwMode="auto">
          <a:xfrm flipV="1">
            <a:off x="5486400" y="3810000"/>
            <a:ext cx="0" cy="1981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6"/>
          <p:cNvSpPr>
            <a:spLocks noChangeShapeType="1"/>
          </p:cNvSpPr>
          <p:nvPr/>
        </p:nvSpPr>
        <p:spPr bwMode="auto">
          <a:xfrm>
            <a:off x="5486400" y="3810000"/>
            <a:ext cx="2971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7"/>
          <p:cNvSpPr>
            <a:spLocks noChangeShapeType="1"/>
          </p:cNvSpPr>
          <p:nvPr/>
        </p:nvSpPr>
        <p:spPr bwMode="auto">
          <a:xfrm>
            <a:off x="6096000" y="1600200"/>
            <a:ext cx="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8"/>
          <p:cNvSpPr>
            <a:spLocks noChangeShapeType="1"/>
          </p:cNvSpPr>
          <p:nvPr/>
        </p:nvSpPr>
        <p:spPr bwMode="auto">
          <a:xfrm>
            <a:off x="6096000" y="3886200"/>
            <a:ext cx="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AutoShape 9"/>
          <p:cNvSpPr>
            <a:spLocks/>
          </p:cNvSpPr>
          <p:nvPr/>
        </p:nvSpPr>
        <p:spPr bwMode="auto">
          <a:xfrm>
            <a:off x="6096000" y="3657600"/>
            <a:ext cx="152400" cy="228600"/>
          </a:xfrm>
          <a:prstGeom prst="rightBracket">
            <a:avLst>
              <a:gd name="adj" fmla="val 125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3200" b="1">
              <a:latin typeface="Times New Roman" pitchFamily="18" charset="0"/>
            </a:endParaRPr>
          </a:p>
        </p:txBody>
      </p:sp>
      <p:sp>
        <p:nvSpPr>
          <p:cNvPr id="23564" name="Line 10"/>
          <p:cNvSpPr>
            <a:spLocks noChangeShapeType="1"/>
          </p:cNvSpPr>
          <p:nvPr/>
        </p:nvSpPr>
        <p:spPr bwMode="auto">
          <a:xfrm>
            <a:off x="6096000" y="579120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1"/>
          <p:cNvSpPr>
            <a:spLocks noChangeShapeType="1"/>
          </p:cNvSpPr>
          <p:nvPr/>
        </p:nvSpPr>
        <p:spPr bwMode="auto">
          <a:xfrm>
            <a:off x="6096000" y="16002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Rectangle 12"/>
          <p:cNvSpPr>
            <a:spLocks noChangeArrowheads="1"/>
          </p:cNvSpPr>
          <p:nvPr/>
        </p:nvSpPr>
        <p:spPr bwMode="auto">
          <a:xfrm>
            <a:off x="6858000" y="1447800"/>
            <a:ext cx="990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7812</a:t>
            </a:r>
          </a:p>
        </p:txBody>
      </p:sp>
      <p:sp>
        <p:nvSpPr>
          <p:cNvPr id="23567" name="Rectangle 13"/>
          <p:cNvSpPr>
            <a:spLocks noChangeArrowheads="1"/>
          </p:cNvSpPr>
          <p:nvPr/>
        </p:nvSpPr>
        <p:spPr bwMode="auto">
          <a:xfrm>
            <a:off x="7086600" y="5638800"/>
            <a:ext cx="838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7805</a:t>
            </a:r>
          </a:p>
        </p:txBody>
      </p:sp>
      <p:sp>
        <p:nvSpPr>
          <p:cNvPr id="23568" name="Line 14"/>
          <p:cNvSpPr>
            <a:spLocks noChangeShapeType="1"/>
          </p:cNvSpPr>
          <p:nvPr/>
        </p:nvSpPr>
        <p:spPr bwMode="auto">
          <a:xfrm>
            <a:off x="7315200" y="1905000"/>
            <a:ext cx="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5"/>
          <p:cNvSpPr>
            <a:spLocks noChangeShapeType="1"/>
          </p:cNvSpPr>
          <p:nvPr/>
        </p:nvSpPr>
        <p:spPr bwMode="auto">
          <a:xfrm flipV="1">
            <a:off x="7315200" y="3733800"/>
            <a:ext cx="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6"/>
          <p:cNvSpPr>
            <a:spLocks noChangeShapeType="1"/>
          </p:cNvSpPr>
          <p:nvPr/>
        </p:nvSpPr>
        <p:spPr bwMode="auto">
          <a:xfrm>
            <a:off x="7848600" y="1676400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7"/>
          <p:cNvSpPr>
            <a:spLocks noChangeShapeType="1"/>
          </p:cNvSpPr>
          <p:nvPr/>
        </p:nvSpPr>
        <p:spPr bwMode="auto">
          <a:xfrm>
            <a:off x="7924800" y="58674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Line 18"/>
          <p:cNvSpPr>
            <a:spLocks noChangeShapeType="1"/>
          </p:cNvSpPr>
          <p:nvPr/>
        </p:nvSpPr>
        <p:spPr bwMode="auto">
          <a:xfrm>
            <a:off x="8153400" y="1676400"/>
            <a:ext cx="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Line 19"/>
          <p:cNvSpPr>
            <a:spLocks noChangeShapeType="1"/>
          </p:cNvSpPr>
          <p:nvPr/>
        </p:nvSpPr>
        <p:spPr bwMode="auto">
          <a:xfrm>
            <a:off x="8153400" y="3124200"/>
            <a:ext cx="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0"/>
          <p:cNvSpPr>
            <a:spLocks noChangeShapeType="1"/>
          </p:cNvSpPr>
          <p:nvPr/>
        </p:nvSpPr>
        <p:spPr bwMode="auto">
          <a:xfrm>
            <a:off x="8001000" y="2895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1"/>
          <p:cNvSpPr>
            <a:spLocks noChangeShapeType="1"/>
          </p:cNvSpPr>
          <p:nvPr/>
        </p:nvSpPr>
        <p:spPr bwMode="auto">
          <a:xfrm>
            <a:off x="8001000" y="31242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2"/>
          <p:cNvSpPr>
            <a:spLocks noChangeShapeType="1"/>
          </p:cNvSpPr>
          <p:nvPr/>
        </p:nvSpPr>
        <p:spPr bwMode="auto">
          <a:xfrm>
            <a:off x="8153400" y="38100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Line 23"/>
          <p:cNvSpPr>
            <a:spLocks noChangeShapeType="1"/>
          </p:cNvSpPr>
          <p:nvPr/>
        </p:nvSpPr>
        <p:spPr bwMode="auto">
          <a:xfrm>
            <a:off x="8153400" y="49530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Line 24"/>
          <p:cNvSpPr>
            <a:spLocks noChangeShapeType="1"/>
          </p:cNvSpPr>
          <p:nvPr/>
        </p:nvSpPr>
        <p:spPr bwMode="auto">
          <a:xfrm>
            <a:off x="7924800" y="47244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5"/>
          <p:cNvSpPr>
            <a:spLocks noChangeShapeType="1"/>
          </p:cNvSpPr>
          <p:nvPr/>
        </p:nvSpPr>
        <p:spPr bwMode="auto">
          <a:xfrm>
            <a:off x="7924800" y="49530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Text Box 26"/>
          <p:cNvSpPr txBox="1">
            <a:spLocks noChangeArrowheads="1"/>
          </p:cNvSpPr>
          <p:nvPr/>
        </p:nvSpPr>
        <p:spPr bwMode="auto">
          <a:xfrm>
            <a:off x="7391400" y="2819400"/>
            <a:ext cx="593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C1</a:t>
            </a:r>
          </a:p>
        </p:txBody>
      </p:sp>
      <p:sp>
        <p:nvSpPr>
          <p:cNvPr id="23581" name="Text Box 27"/>
          <p:cNvSpPr txBox="1">
            <a:spLocks noChangeArrowheads="1"/>
          </p:cNvSpPr>
          <p:nvPr/>
        </p:nvSpPr>
        <p:spPr bwMode="auto">
          <a:xfrm>
            <a:off x="7375525" y="4314825"/>
            <a:ext cx="593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C2</a:t>
            </a:r>
          </a:p>
        </p:txBody>
      </p:sp>
      <p:pic>
        <p:nvPicPr>
          <p:cNvPr id="23582" name="Picture 28" descr="LED circuit symb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8200" y="2362200"/>
            <a:ext cx="3540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3" name="Freeform 29"/>
          <p:cNvSpPr>
            <a:spLocks/>
          </p:cNvSpPr>
          <p:nvPr/>
        </p:nvSpPr>
        <p:spPr bwMode="auto">
          <a:xfrm>
            <a:off x="8532813" y="1844675"/>
            <a:ext cx="228600" cy="457200"/>
          </a:xfrm>
          <a:custGeom>
            <a:avLst/>
            <a:gdLst>
              <a:gd name="T0" fmla="*/ 30241875 w 144"/>
              <a:gd name="T1" fmla="*/ 0 h 288"/>
              <a:gd name="T2" fmla="*/ 90725611 w 144"/>
              <a:gd name="T3" fmla="*/ 90725611 h 288"/>
              <a:gd name="T4" fmla="*/ 272176859 w 144"/>
              <a:gd name="T5" fmla="*/ 151209361 h 288"/>
              <a:gd name="T6" fmla="*/ 90725611 w 144"/>
              <a:gd name="T7" fmla="*/ 211693134 h 288"/>
              <a:gd name="T8" fmla="*/ 0 w 144"/>
              <a:gd name="T9" fmla="*/ 241934997 h 288"/>
              <a:gd name="T10" fmla="*/ 332660583 w 144"/>
              <a:gd name="T11" fmla="*/ 362902445 h 288"/>
              <a:gd name="T12" fmla="*/ 151209361 w 144"/>
              <a:gd name="T13" fmla="*/ 393144308 h 288"/>
              <a:gd name="T14" fmla="*/ 30241875 w 144"/>
              <a:gd name="T15" fmla="*/ 423386269 h 288"/>
              <a:gd name="T16" fmla="*/ 120967498 w 144"/>
              <a:gd name="T17" fmla="*/ 483869993 h 288"/>
              <a:gd name="T18" fmla="*/ 362902445 w 144"/>
              <a:gd name="T19" fmla="*/ 544353718 h 288"/>
              <a:gd name="T20" fmla="*/ 120967498 w 144"/>
              <a:gd name="T21" fmla="*/ 665321166 h 288"/>
              <a:gd name="T22" fmla="*/ 30241875 w 144"/>
              <a:gd name="T23" fmla="*/ 725804891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44"/>
              <a:gd name="T37" fmla="*/ 0 h 288"/>
              <a:gd name="T38" fmla="*/ 144 w 144"/>
              <a:gd name="T39" fmla="*/ 288 h 28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44" h="288">
                <a:moveTo>
                  <a:pt x="12" y="0"/>
                </a:moveTo>
                <a:cubicBezTo>
                  <a:pt x="20" y="12"/>
                  <a:pt x="24" y="28"/>
                  <a:pt x="36" y="36"/>
                </a:cubicBezTo>
                <a:cubicBezTo>
                  <a:pt x="57" y="49"/>
                  <a:pt x="108" y="60"/>
                  <a:pt x="108" y="60"/>
                </a:cubicBezTo>
                <a:cubicBezTo>
                  <a:pt x="84" y="68"/>
                  <a:pt x="60" y="76"/>
                  <a:pt x="36" y="84"/>
                </a:cubicBezTo>
                <a:cubicBezTo>
                  <a:pt x="24" y="88"/>
                  <a:pt x="0" y="96"/>
                  <a:pt x="0" y="96"/>
                </a:cubicBezTo>
                <a:cubicBezTo>
                  <a:pt x="45" y="111"/>
                  <a:pt x="87" y="129"/>
                  <a:pt x="132" y="144"/>
                </a:cubicBezTo>
                <a:cubicBezTo>
                  <a:pt x="108" y="148"/>
                  <a:pt x="84" y="151"/>
                  <a:pt x="60" y="156"/>
                </a:cubicBezTo>
                <a:cubicBezTo>
                  <a:pt x="44" y="159"/>
                  <a:pt x="17" y="152"/>
                  <a:pt x="12" y="168"/>
                </a:cubicBezTo>
                <a:cubicBezTo>
                  <a:pt x="7" y="182"/>
                  <a:pt x="35" y="186"/>
                  <a:pt x="48" y="192"/>
                </a:cubicBezTo>
                <a:cubicBezTo>
                  <a:pt x="73" y="204"/>
                  <a:pt x="121" y="211"/>
                  <a:pt x="144" y="216"/>
                </a:cubicBezTo>
                <a:cubicBezTo>
                  <a:pt x="112" y="232"/>
                  <a:pt x="78" y="244"/>
                  <a:pt x="48" y="264"/>
                </a:cubicBezTo>
                <a:cubicBezTo>
                  <a:pt x="36" y="272"/>
                  <a:pt x="12" y="288"/>
                  <a:pt x="12" y="28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3200" b="1">
              <a:latin typeface="Times New Roman" pitchFamily="18" charset="0"/>
            </a:endParaRPr>
          </a:p>
        </p:txBody>
      </p:sp>
      <p:sp>
        <p:nvSpPr>
          <p:cNvPr id="23584" name="Line 30"/>
          <p:cNvSpPr>
            <a:spLocks noChangeShapeType="1"/>
          </p:cNvSpPr>
          <p:nvPr/>
        </p:nvSpPr>
        <p:spPr bwMode="auto">
          <a:xfrm>
            <a:off x="8534400" y="1676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Freeform 31"/>
          <p:cNvSpPr>
            <a:spLocks/>
          </p:cNvSpPr>
          <p:nvPr/>
        </p:nvSpPr>
        <p:spPr bwMode="auto">
          <a:xfrm>
            <a:off x="8534400" y="5181600"/>
            <a:ext cx="228600" cy="457200"/>
          </a:xfrm>
          <a:custGeom>
            <a:avLst/>
            <a:gdLst>
              <a:gd name="T0" fmla="*/ 30241875 w 144"/>
              <a:gd name="T1" fmla="*/ 0 h 288"/>
              <a:gd name="T2" fmla="*/ 90725611 w 144"/>
              <a:gd name="T3" fmla="*/ 90725611 h 288"/>
              <a:gd name="T4" fmla="*/ 272176859 w 144"/>
              <a:gd name="T5" fmla="*/ 151209361 h 288"/>
              <a:gd name="T6" fmla="*/ 90725611 w 144"/>
              <a:gd name="T7" fmla="*/ 211693134 h 288"/>
              <a:gd name="T8" fmla="*/ 0 w 144"/>
              <a:gd name="T9" fmla="*/ 241934997 h 288"/>
              <a:gd name="T10" fmla="*/ 332660583 w 144"/>
              <a:gd name="T11" fmla="*/ 362902445 h 288"/>
              <a:gd name="T12" fmla="*/ 151209361 w 144"/>
              <a:gd name="T13" fmla="*/ 393144308 h 288"/>
              <a:gd name="T14" fmla="*/ 30241875 w 144"/>
              <a:gd name="T15" fmla="*/ 423386269 h 288"/>
              <a:gd name="T16" fmla="*/ 120967498 w 144"/>
              <a:gd name="T17" fmla="*/ 483869993 h 288"/>
              <a:gd name="T18" fmla="*/ 362902445 w 144"/>
              <a:gd name="T19" fmla="*/ 544353718 h 288"/>
              <a:gd name="T20" fmla="*/ 120967498 w 144"/>
              <a:gd name="T21" fmla="*/ 665321166 h 288"/>
              <a:gd name="T22" fmla="*/ 30241875 w 144"/>
              <a:gd name="T23" fmla="*/ 725804891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44"/>
              <a:gd name="T37" fmla="*/ 0 h 288"/>
              <a:gd name="T38" fmla="*/ 144 w 144"/>
              <a:gd name="T39" fmla="*/ 288 h 28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44" h="288">
                <a:moveTo>
                  <a:pt x="12" y="0"/>
                </a:moveTo>
                <a:cubicBezTo>
                  <a:pt x="20" y="12"/>
                  <a:pt x="24" y="28"/>
                  <a:pt x="36" y="36"/>
                </a:cubicBezTo>
                <a:cubicBezTo>
                  <a:pt x="57" y="49"/>
                  <a:pt x="108" y="60"/>
                  <a:pt x="108" y="60"/>
                </a:cubicBezTo>
                <a:cubicBezTo>
                  <a:pt x="84" y="68"/>
                  <a:pt x="60" y="76"/>
                  <a:pt x="36" y="84"/>
                </a:cubicBezTo>
                <a:cubicBezTo>
                  <a:pt x="24" y="88"/>
                  <a:pt x="0" y="96"/>
                  <a:pt x="0" y="96"/>
                </a:cubicBezTo>
                <a:cubicBezTo>
                  <a:pt x="45" y="111"/>
                  <a:pt x="87" y="129"/>
                  <a:pt x="132" y="144"/>
                </a:cubicBezTo>
                <a:cubicBezTo>
                  <a:pt x="108" y="148"/>
                  <a:pt x="84" y="151"/>
                  <a:pt x="60" y="156"/>
                </a:cubicBezTo>
                <a:cubicBezTo>
                  <a:pt x="44" y="159"/>
                  <a:pt x="17" y="152"/>
                  <a:pt x="12" y="168"/>
                </a:cubicBezTo>
                <a:cubicBezTo>
                  <a:pt x="7" y="182"/>
                  <a:pt x="35" y="186"/>
                  <a:pt x="48" y="192"/>
                </a:cubicBezTo>
                <a:cubicBezTo>
                  <a:pt x="73" y="204"/>
                  <a:pt x="121" y="211"/>
                  <a:pt x="144" y="216"/>
                </a:cubicBezTo>
                <a:cubicBezTo>
                  <a:pt x="112" y="232"/>
                  <a:pt x="78" y="244"/>
                  <a:pt x="48" y="264"/>
                </a:cubicBezTo>
                <a:cubicBezTo>
                  <a:pt x="36" y="272"/>
                  <a:pt x="12" y="288"/>
                  <a:pt x="12" y="28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3200" b="1">
              <a:latin typeface="Times New Roman" pitchFamily="18" charset="0"/>
            </a:endParaRPr>
          </a:p>
        </p:txBody>
      </p:sp>
      <p:sp>
        <p:nvSpPr>
          <p:cNvPr id="23586" name="Line 32"/>
          <p:cNvSpPr>
            <a:spLocks noChangeShapeType="1"/>
          </p:cNvSpPr>
          <p:nvPr/>
        </p:nvSpPr>
        <p:spPr bwMode="auto">
          <a:xfrm flipV="1">
            <a:off x="8534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87" name="Picture 33" descr="LED circuit symbo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3733800"/>
            <a:ext cx="3540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8" name="Line 34"/>
          <p:cNvSpPr>
            <a:spLocks noChangeShapeType="1"/>
          </p:cNvSpPr>
          <p:nvPr/>
        </p:nvSpPr>
        <p:spPr bwMode="auto">
          <a:xfrm>
            <a:off x="8458200" y="38100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Line 35"/>
          <p:cNvSpPr>
            <a:spLocks noChangeShapeType="1"/>
          </p:cNvSpPr>
          <p:nvPr/>
        </p:nvSpPr>
        <p:spPr bwMode="auto">
          <a:xfrm>
            <a:off x="8382000" y="167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Line 36"/>
          <p:cNvSpPr>
            <a:spLocks noChangeShapeType="1"/>
          </p:cNvSpPr>
          <p:nvPr/>
        </p:nvSpPr>
        <p:spPr bwMode="auto">
          <a:xfrm>
            <a:off x="8458200" y="58674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Text Box 37"/>
          <p:cNvSpPr txBox="1">
            <a:spLocks noChangeArrowheads="1"/>
          </p:cNvSpPr>
          <p:nvPr/>
        </p:nvSpPr>
        <p:spPr bwMode="auto">
          <a:xfrm>
            <a:off x="8518525" y="5915025"/>
            <a:ext cx="61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5V</a:t>
            </a:r>
          </a:p>
        </p:txBody>
      </p:sp>
      <p:sp>
        <p:nvSpPr>
          <p:cNvPr id="23592" name="Text Box 38"/>
          <p:cNvSpPr txBox="1">
            <a:spLocks noChangeArrowheads="1"/>
          </p:cNvSpPr>
          <p:nvPr/>
        </p:nvSpPr>
        <p:spPr bwMode="auto">
          <a:xfrm>
            <a:off x="8324850" y="1295400"/>
            <a:ext cx="819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12V</a:t>
            </a:r>
          </a:p>
        </p:txBody>
      </p:sp>
      <p:sp>
        <p:nvSpPr>
          <p:cNvPr id="23594" name="Text Box 40"/>
          <p:cNvSpPr txBox="1">
            <a:spLocks noChangeArrowheads="1"/>
          </p:cNvSpPr>
          <p:nvPr/>
        </p:nvSpPr>
        <p:spPr bwMode="auto">
          <a:xfrm>
            <a:off x="4937125" y="4772025"/>
            <a:ext cx="393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3300"/>
                </a:solidFill>
                <a:latin typeface="Bodoni MT Black" pitchFamily="18" charset="0"/>
              </a:rPr>
              <a:t>C</a:t>
            </a:r>
          </a:p>
        </p:txBody>
      </p:sp>
      <p:sp>
        <p:nvSpPr>
          <p:cNvPr id="23595" name="Text Box 41"/>
          <p:cNvSpPr txBox="1">
            <a:spLocks noChangeArrowheads="1"/>
          </p:cNvSpPr>
          <p:nvPr/>
        </p:nvSpPr>
        <p:spPr bwMode="auto">
          <a:xfrm>
            <a:off x="381000" y="6400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>
              <a:latin typeface="Bodoni MT Black" pitchFamily="18" charset="0"/>
            </a:endParaRPr>
          </a:p>
        </p:txBody>
      </p:sp>
      <p:sp>
        <p:nvSpPr>
          <p:cNvPr id="23596" name="Text Box 42"/>
          <p:cNvSpPr txBox="1">
            <a:spLocks noChangeArrowheads="1"/>
          </p:cNvSpPr>
          <p:nvPr/>
        </p:nvSpPr>
        <p:spPr bwMode="auto">
          <a:xfrm>
            <a:off x="2743200" y="60198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00"/>
                </a:solidFill>
                <a:latin typeface="Bodoni MT Black" pitchFamily="18" charset="0"/>
              </a:rPr>
              <a:t>	</a:t>
            </a:r>
            <a:r>
              <a:rPr lang="en-US" sz="2400" dirty="0" smtClean="0">
                <a:solidFill>
                  <a:srgbClr val="333300"/>
                </a:solidFill>
                <a:latin typeface="Bodoni MT Black" pitchFamily="18" charset="0"/>
              </a:rPr>
              <a:t>     </a:t>
            </a:r>
            <a:r>
              <a:rPr lang="en-US" sz="1600" dirty="0" smtClean="0">
                <a:solidFill>
                  <a:srgbClr val="333300"/>
                </a:solidFill>
                <a:latin typeface="Bodoni MT Black" pitchFamily="18" charset="0"/>
              </a:rPr>
              <a:t>C=1000uF           C1,C2=104pF  </a:t>
            </a:r>
            <a:r>
              <a:rPr lang="en-US" sz="1600" dirty="0">
                <a:solidFill>
                  <a:srgbClr val="333300"/>
                </a:solidFill>
                <a:latin typeface="Bodoni MT Black" pitchFamily="18" charset="0"/>
              </a:rPr>
              <a:t>R1,R2=330</a:t>
            </a:r>
          </a:p>
        </p:txBody>
      </p:sp>
      <p:sp>
        <p:nvSpPr>
          <p:cNvPr id="23597" name="Text Box 43"/>
          <p:cNvSpPr txBox="1">
            <a:spLocks noChangeArrowheads="1"/>
          </p:cNvSpPr>
          <p:nvPr/>
        </p:nvSpPr>
        <p:spPr bwMode="auto">
          <a:xfrm>
            <a:off x="8858250" y="1916113"/>
            <a:ext cx="569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333300"/>
                </a:solidFill>
                <a:latin typeface="Bodoni MT Black" pitchFamily="18" charset="0"/>
              </a:rPr>
              <a:t>R1</a:t>
            </a:r>
          </a:p>
        </p:txBody>
      </p:sp>
      <p:sp>
        <p:nvSpPr>
          <p:cNvPr id="23598" name="Text Box 44"/>
          <p:cNvSpPr txBox="1">
            <a:spLocks noChangeArrowheads="1"/>
          </p:cNvSpPr>
          <p:nvPr/>
        </p:nvSpPr>
        <p:spPr bwMode="auto">
          <a:xfrm>
            <a:off x="8670925" y="5124450"/>
            <a:ext cx="569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333300"/>
                </a:solidFill>
                <a:latin typeface="Bodoni MT Black" pitchFamily="18" charset="0"/>
              </a:rPr>
              <a:t>R2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109</TotalTime>
  <Words>942</Words>
  <Application>Microsoft Office PowerPoint</Application>
  <PresentationFormat>On-screen Show (4:3)</PresentationFormat>
  <Paragraphs>187</Paragraphs>
  <Slides>68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Aspect</vt:lpstr>
      <vt:lpstr>                        DAY2  </vt:lpstr>
      <vt:lpstr>VOLTAGE &amp; CURRENT</vt:lpstr>
      <vt:lpstr>Slide 3</vt:lpstr>
      <vt:lpstr>Slide 4</vt:lpstr>
      <vt:lpstr>Slide 5</vt:lpstr>
      <vt:lpstr>Slide 6</vt:lpstr>
      <vt:lpstr>REGULATED DC POWER SUPPLY</vt:lpstr>
      <vt:lpstr>REGULATED DC POWER SUPPLY</vt:lpstr>
      <vt:lpstr>Slide 9</vt:lpstr>
      <vt:lpstr>  RECTIFIER:</vt:lpstr>
      <vt:lpstr>FILTERS</vt:lpstr>
      <vt:lpstr>Slide 12</vt:lpstr>
      <vt:lpstr>     Why Bridge rectifier preferred over center tapped rectifiers?</vt:lpstr>
      <vt:lpstr>Why bridge rectifier is preferred over half wave rectifiers?</vt:lpstr>
      <vt:lpstr>Why C filter is preferred over all other filters?</vt:lpstr>
      <vt:lpstr>How to choose the value of capacitor?</vt:lpstr>
      <vt:lpstr>7805 voltage regulator:</vt:lpstr>
      <vt:lpstr>Slide 18</vt:lpstr>
      <vt:lpstr>Slide 19</vt:lpstr>
      <vt:lpstr>Slide 20</vt:lpstr>
      <vt:lpstr>Slide 21</vt:lpstr>
      <vt:lpstr>Slide 22</vt:lpstr>
      <vt:lpstr>Purpose of resistor connected in series with LED:</vt:lpstr>
      <vt:lpstr>SENSORS</vt:lpstr>
      <vt:lpstr>Slide 25</vt:lpstr>
      <vt:lpstr>TYPES OF SENSORS</vt:lpstr>
      <vt:lpstr>Slide 27</vt:lpstr>
      <vt:lpstr>IR LED/PHOTO LED</vt:lpstr>
      <vt:lpstr>Slide 29</vt:lpstr>
      <vt:lpstr>Slide 30</vt:lpstr>
      <vt:lpstr>TEMPERATURE SENSOR</vt:lpstr>
      <vt:lpstr>Slide 32</vt:lpstr>
      <vt:lpstr>Slide 33</vt:lpstr>
      <vt:lpstr>Slide 34</vt:lpstr>
      <vt:lpstr>Slide 35</vt:lpstr>
      <vt:lpstr>PIEZO ELECTRIC SENSOR</vt:lpstr>
      <vt:lpstr>Slide 37</vt:lpstr>
      <vt:lpstr>Inertial Sensor:-     used in MEMS Technology   Ultra sonic Sensor:-   used for transmission and receiving pulse </vt:lpstr>
      <vt:lpstr>Magnetic Switch /Reed Switch</vt:lpstr>
      <vt:lpstr>Slide 40</vt:lpstr>
      <vt:lpstr>SLOT SENSOR</vt:lpstr>
      <vt:lpstr>Slide 42</vt:lpstr>
      <vt:lpstr>LPG SENSOR</vt:lpstr>
      <vt:lpstr>Slide 44</vt:lpstr>
      <vt:lpstr>TILT SENSOR</vt:lpstr>
      <vt:lpstr>Slide 46</vt:lpstr>
      <vt:lpstr>Slide 47</vt:lpstr>
      <vt:lpstr>PIR SENSOR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</dc:creator>
  <cp:lastModifiedBy>MA</cp:lastModifiedBy>
  <cp:revision>58</cp:revision>
  <dcterms:created xsi:type="dcterms:W3CDTF">2013-01-09T18:08:50Z</dcterms:created>
  <dcterms:modified xsi:type="dcterms:W3CDTF">2013-02-20T17:52:10Z</dcterms:modified>
</cp:coreProperties>
</file>